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  <p:sldMasterId id="2147483657" r:id="rId4"/>
    <p:sldMasterId id="2147483661" r:id="rId5"/>
    <p:sldMasterId id="2147483663" r:id="rId6"/>
    <p:sldMasterId id="2147483665" r:id="rId7"/>
    <p:sldMasterId id="2147483667" r:id="rId8"/>
  </p:sldMasterIdLst>
  <p:sldIdLst>
    <p:sldId id="281" r:id="rId9"/>
    <p:sldId id="256" r:id="rId10"/>
    <p:sldId id="257" r:id="rId11"/>
    <p:sldId id="272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74" r:id="rId28"/>
    <p:sldId id="275" r:id="rId29"/>
    <p:sldId id="276" r:id="rId30"/>
    <p:sldId id="277" r:id="rId31"/>
    <p:sldId id="278" r:id="rId32"/>
    <p:sldId id="28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D35674-181E-497B-AA0A-9750652E2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33F92-30B1-47F1-9334-501F6184C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DA81B-0F1C-46D0-9358-5E88DC16A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3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331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332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2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2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2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332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32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332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333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333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3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333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3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334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4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334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4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334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4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334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5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335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335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5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335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336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6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336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6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336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6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337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337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7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337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7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337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8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338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8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338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8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3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339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9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9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339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9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9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339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9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9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339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0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340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0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340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0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340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1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341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1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1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341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1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1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341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1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1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342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2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42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342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342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43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43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343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44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5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5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2A4930-26EA-4183-AE25-2B6551344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126C-454C-41AA-84BC-DEFFD5869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E9FCD-5F39-4974-8CB2-09BECA037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02AD-E192-4C1A-ABEB-0D463D702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57E45-6ADF-4E61-A0B3-3008CA9E5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FD888-18F7-4093-87CB-00C8FD445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6C3C2-4840-4DEC-9643-482A6E25E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EAF72-25BE-41C3-BFD2-987A92EC7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E8F4A-2492-4178-BB44-45C5CDBD3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61F0-3C81-4C7F-B435-A222864B8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36652-EC18-4E7B-886C-483DBB99D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F5057-FA67-448D-9C02-02A854C16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B35FCE-F32F-4D61-AF9C-020F02D71B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283C-797C-4406-AE22-732795091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7A8A-94AF-41E4-B19A-7115F866C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68BE3-888C-48FA-8706-1E14829BB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FC621-B9F3-434B-AA91-B687B7990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38A1-C5A4-40B3-AE4F-F164EC98A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E9732-4E61-4F7E-AD1F-DC031AF9E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FFAA8-A0CF-44C0-8CE9-E5A85155D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C74E-01DC-471D-BA69-8DF7CCFA0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C5BA-F6D5-4ABE-821B-201A95887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4052A-CA26-43B3-ACBD-631F0A834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34E27-996B-4334-B355-7DB9EE199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1EF722-3EEF-4F11-9A8E-56362470D3E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151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151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152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2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152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3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F8D4A-7B20-457B-99D2-DC044E55F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08B9B-13C8-4CD5-B3F6-19B55B713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BF39A-A3BC-4EDF-B732-A2BFC17C7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ACB8-AB9C-4917-93F2-81EEE7574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542E1-C718-48EE-91B3-41A0803EA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1A98-6F07-4F9F-AB19-95D89C99E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770DD-0529-43FF-9FB4-AD84530C5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CABE8-9A67-4B4D-9CF6-9D074F146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5ABC3-99B9-430A-A6F0-1479E9D0C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F69D2-4537-49B3-9A19-C020752C1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4412-3074-478A-BE25-3E87A7E3B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76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76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76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473999-84F6-4B68-BDC0-7FA3E93FE5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1DF451-2716-40A0-8ABD-EB39BEABCF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AB9ACC-103F-4CD3-8D30-7174CED99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DF85B5-BCCA-4106-94CB-1F909D764D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5B622-7C1A-485A-B836-5D4973FC8E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3B08-A047-4E55-9DF5-616569389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C0387D-D21F-4896-B294-685EE53AF6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BB5B6-BB9C-4477-AE1E-0C4AA84676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301220-EEA0-46CD-9027-A9F62D8208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11016F-152A-45C5-A3D2-AD22BA01E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D1B72C-3C88-4833-BBA5-711681707E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DEEFB-6ED4-4041-86BE-BD7B21A9F3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7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07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7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0BE858-63E4-4C93-AD45-163F9C66F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A951-54D7-45CA-BF89-01FE0EA35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4F9F-CFC6-4CE9-8243-B08207093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7C422-E298-4CE9-A136-87E035DE8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2A4BB-CA8D-4545-8B4A-017769F18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98B51-520C-400C-95F7-47A2DDD12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B2B71-B53B-47B5-BE54-9BD00BBA5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E86F-D8A4-4515-B46B-F120446BC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8A40-036B-437B-98CB-FAC1C084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9BE1-E971-4710-86E6-BBF448917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3EA46-A062-466B-B383-8C70481DE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F9EC-B325-4858-BE24-DA369F58E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ECFCDA-E467-41EA-B54D-F7BC7D0FE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936A4-5014-4C4B-A2B6-6DBB810DD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78901-3A9F-4D11-9219-2C74E7F41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BB08-64EB-4961-8BDD-9AF212244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E758-8EC5-42D3-AD98-FB7A788FE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E646-F5C6-4F55-A900-388264C95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BBD91-1CB0-422B-83BA-48AFBFC5F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F3D3-5469-4D30-A836-7652BF513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06B2F-6F0F-489E-89FC-C67A0276A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83054-6114-42FA-B224-B604DF866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D3D2F-6A65-4B80-8270-62C55D4F69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270E-1499-4F54-93C9-C2F31D0F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83FF92-2444-47F9-AD6D-F4A63C5622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1BB27-AAF8-42BE-A7EA-B4BF637B4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446C-AB55-4F4F-B2D2-F355609D4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30C8-585F-4DAD-969E-35443D55E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FFD0-5E92-4326-A857-8022A09D1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0B667-B4BF-4293-811B-57A822B5F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6D07-4981-42C2-BD55-E3D715B4F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8ACC8-7B41-49AA-B477-6D24EB3C1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72539-6A49-481E-97E5-AF13E50FA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B377F-FE29-43EF-86A3-F22DCA0CA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85239-D752-4CC9-9097-280343BEC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8702-0798-4252-88C1-7807C7945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BB32C-4F03-428E-B314-CC851DA20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468348-F179-4040-98BC-C98F12FAAED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2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0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30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0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30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3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0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3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3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1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3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1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3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2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3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2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3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2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3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2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3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3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3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3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3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3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4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3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4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3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4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5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3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5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3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5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3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5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3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6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3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6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3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7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3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7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3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7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3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7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3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8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3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8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3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8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3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9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3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9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3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9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3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0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4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2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2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4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4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2B08CFBE-F2B3-4C9D-9A3D-C097F9839B5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DE9C38F5-FE1D-4FA8-811F-ACB9A3936A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A2D69AC-D9DB-4DE0-8B61-E18C7EC81C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4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5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5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0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5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5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52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5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2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5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fld id="{95EC5376-C087-4109-A16F-333CB3E014A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66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Arial Black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Arial Black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Arial Black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Arial Black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Arial Black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Arial Black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Arial Black" pitchFamily="34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5C96CB2-FFA7-4F92-A40F-EFEEAA76D7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B088BDF-1B1D-4892-9B47-2A5E80660F6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A27425A-99F2-4694-939E-5C6A1EE218B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“I know that you believe that you understand what you think I said, but I’m not sure that you realize that what you heard is not what I meant.”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3848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6172200" y="2057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Richard Nixon, thirty-seventh president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7887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>
                <a:latin typeface="Script MT Bold" pitchFamily="66" charset="0"/>
              </a:rPr>
              <a:t>Figures of Speech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Ravie" pitchFamily="82" charset="0"/>
              </a:rPr>
              <a:t>Use comparison imagery! 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8" charset="0"/>
              </a:rPr>
              <a:t>“Education is the key that unlocks many of life’s opportunities.” 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8" charset="0"/>
              </a:rPr>
              <a:t>“A high school diploma is the key that will give you the potential to unlock many occupational doors later in life.”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Bradley Hand ITC" pitchFamily="66" charset="0"/>
              </a:rPr>
              <a:t>Besides using “key,” what other metaphors can emphasize the value of education?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>
                <a:latin typeface="Script MT Bold" pitchFamily="66" charset="0"/>
              </a:rPr>
              <a:t>Figures of Speech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Ravie" pitchFamily="82" charset="0"/>
              </a:rPr>
              <a:t>Use comparison imagery!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Read Robert W. Goodman’s quote in response to his son’s death on pg. 347.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Bradley Hand ITC" pitchFamily="66" charset="0"/>
              </a:rPr>
              <a:t>When he says </a:t>
            </a:r>
            <a:r>
              <a:rPr lang="en-US" b="1" i="1" dirty="0">
                <a:latin typeface="Bradley Hand ITC" pitchFamily="66" charset="0"/>
              </a:rPr>
              <a:t>“Grief belongs to the nation,”</a:t>
            </a:r>
            <a:r>
              <a:rPr lang="en-US" b="1" dirty="0">
                <a:latin typeface="Bradley Hand ITC" pitchFamily="66" charset="0"/>
              </a:rPr>
              <a:t>  what comparison is made and why is it a meaningful metaphor?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Britannic Bold" pitchFamily="34" charset="0"/>
              </a:rPr>
              <a:t>Effective language involves CREATIVE comparisons that stick with your audience. If the comparison doesn’t stick, the language wasn’t effective.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latin typeface="Bodoni MT Black" pitchFamily="18" charset="0"/>
              </a:rPr>
              <a:t>Use Contrast Imagery</a:t>
            </a:r>
          </a:p>
          <a:p>
            <a:pPr>
              <a:lnSpc>
                <a:spcPct val="90000"/>
              </a:lnSpc>
            </a:pPr>
            <a:r>
              <a:rPr lang="en-US">
                <a:latin typeface="Britannic Bold" pitchFamily="34" charset="0"/>
              </a:rPr>
              <a:t>Antithesis – balancing one against another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8" charset="0"/>
              </a:rPr>
              <a:t>“It doesn’t matter whether you are young or old, experienced or inexperienced, rich or poor, you can make a difference in this organization.” </a:t>
            </a:r>
          </a:p>
          <a:p>
            <a:pPr>
              <a:lnSpc>
                <a:spcPct val="90000"/>
              </a:lnSpc>
            </a:pPr>
            <a:r>
              <a:rPr lang="en-US">
                <a:latin typeface="Britannic Bold" pitchFamily="34" charset="0"/>
              </a:rPr>
              <a:t>Oxymoron – jolts listeners and demands they think and pay attention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8" charset="0"/>
              </a:rPr>
              <a:t>“Because I always fall gracefully, friends say I have athletic clumsiness.”</a:t>
            </a:r>
          </a:p>
          <a:p>
            <a:pPr>
              <a:lnSpc>
                <a:spcPct val="90000"/>
              </a:lnSpc>
            </a:pPr>
            <a:r>
              <a:rPr lang="en-US">
                <a:latin typeface="Britannic Bold" pitchFamily="34" charset="0"/>
              </a:rPr>
              <a:t>Irony – opposite of expectation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r>
              <a:rPr lang="en-US" sz="4400">
                <a:solidFill>
                  <a:schemeClr val="tx2"/>
                </a:solidFill>
                <a:latin typeface="Script MT Bold" pitchFamily="66" charset="0"/>
              </a:rPr>
              <a:t>Figures of Speech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Wide Latin" pitchFamily="18" charset="0"/>
              </a:rPr>
              <a:t>Exaggeration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Francis Bacon, a 17</a:t>
            </a:r>
            <a:r>
              <a:rPr lang="en-US" baseline="30000">
                <a:latin typeface="Times New Roman" pitchFamily="18" charset="0"/>
              </a:rPr>
              <a:t>th</a:t>
            </a:r>
            <a:r>
              <a:rPr lang="en-US">
                <a:latin typeface="Times New Roman" pitchFamily="18" charset="0"/>
              </a:rPr>
              <a:t> century philosopher said that </a:t>
            </a:r>
            <a:r>
              <a:rPr lang="en-US" i="1">
                <a:latin typeface="Times New Roman" pitchFamily="18" charset="0"/>
              </a:rPr>
              <a:t>“the only people who should be forgiven for exaggeration are those in love.”</a:t>
            </a:r>
            <a:r>
              <a:rPr lang="en-US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Bradley Hand ITC" pitchFamily="66" charset="0"/>
              </a:rPr>
              <a:t>Is there an exaggeration here?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Listen to me read </a:t>
            </a:r>
            <a:r>
              <a:rPr lang="en-US" i="1">
                <a:latin typeface="Times New Roman" pitchFamily="18" charset="0"/>
              </a:rPr>
              <a:t>Communicating in the Real World</a:t>
            </a:r>
            <a:r>
              <a:rPr lang="en-US">
                <a:latin typeface="Times New Roman" pitchFamily="18" charset="0"/>
              </a:rPr>
              <a:t> on pg. 350-351. 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Bradley Hand ITC" pitchFamily="66" charset="0"/>
              </a:rPr>
              <a:t>Was the exaggeration helpful or harmful? 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Wide Latin" pitchFamily="18" charset="0"/>
              </a:rPr>
              <a:t>Don’t exaggerate to the point that no one believes or trusts you. 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Use it only to enhance.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Figures of Speech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057400"/>
          </a:xfrm>
        </p:spPr>
        <p:txBody>
          <a:bodyPr/>
          <a:lstStyle/>
          <a:p>
            <a:r>
              <a:rPr lang="en-US">
                <a:latin typeface="Wide Latin" pitchFamily="18" charset="0"/>
              </a:rPr>
              <a:t>Exaggeration</a:t>
            </a:r>
          </a:p>
          <a:p>
            <a:r>
              <a:rPr lang="en-US">
                <a:latin typeface="Times New Roman" pitchFamily="18" charset="0"/>
              </a:rPr>
              <a:t>Hyperbole: </a:t>
            </a:r>
          </a:p>
          <a:p>
            <a:r>
              <a:rPr lang="en-US">
                <a:latin typeface="Comic Sans MS" pitchFamily="66" charset="0"/>
              </a:rPr>
              <a:t>I laughed my head off!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Figures of Speech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419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Wide Latin" pitchFamily="18" charset="0"/>
              </a:rPr>
              <a:t>Exaggeration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Understatement: 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The winner of the basketball Slam Dunk competition can jump </a:t>
            </a:r>
            <a:r>
              <a:rPr lang="en-US" i="1">
                <a:latin typeface="Comic Sans MS" pitchFamily="66" charset="0"/>
              </a:rPr>
              <a:t>a little</a:t>
            </a:r>
            <a:r>
              <a:rPr lang="en-US">
                <a:latin typeface="Comic Sans MS" pitchFamily="66" charset="0"/>
              </a:rPr>
              <a:t>.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Figures of Speech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430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057400"/>
          </a:xfrm>
        </p:spPr>
        <p:txBody>
          <a:bodyPr/>
          <a:lstStyle/>
          <a:p>
            <a:r>
              <a:rPr lang="en-US">
                <a:latin typeface="Wide Latin" pitchFamily="18" charset="0"/>
              </a:rPr>
              <a:t>Exaggeration</a:t>
            </a:r>
          </a:p>
          <a:p>
            <a:r>
              <a:rPr lang="en-US">
                <a:latin typeface="Times New Roman" pitchFamily="18" charset="0"/>
              </a:rPr>
              <a:t>Personification: </a:t>
            </a:r>
          </a:p>
          <a:p>
            <a:r>
              <a:rPr lang="en-US">
                <a:latin typeface="Comic Sans MS" pitchFamily="66" charset="0"/>
              </a:rPr>
              <a:t>Don’t allow dishonesty to </a:t>
            </a:r>
            <a:r>
              <a:rPr lang="en-US" i="1">
                <a:latin typeface="Comic Sans MS" pitchFamily="66" charset="0"/>
              </a:rPr>
              <a:t>sneak up</a:t>
            </a:r>
            <a:r>
              <a:rPr lang="en-US">
                <a:latin typeface="Comic Sans MS" pitchFamily="66" charset="0"/>
              </a:rPr>
              <a:t> on you. 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Figures of Speech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352800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440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howcard Gothic" pitchFamily="82" charset="0"/>
              </a:rPr>
              <a:t>Make Language Sing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/>
              <a:t>Repetition – make music with words</a:t>
            </a:r>
          </a:p>
          <a:p>
            <a:r>
              <a:rPr lang="en-US" sz="2700"/>
              <a:t>By repeating individual sounds</a:t>
            </a:r>
          </a:p>
          <a:p>
            <a:r>
              <a:rPr lang="en-US" sz="2700"/>
              <a:t>By repeating words or group of words</a:t>
            </a:r>
          </a:p>
          <a:p>
            <a:endParaRPr lang="en-US" sz="2700"/>
          </a:p>
          <a:p>
            <a:r>
              <a:rPr lang="en-US" sz="2700"/>
              <a:t>Alliteration – gives special significance to the specific language you choose to speak</a:t>
            </a:r>
          </a:p>
          <a:p>
            <a:r>
              <a:rPr lang="en-US" sz="2700"/>
              <a:t>Assonance and Consonance – repeated sounds or vowels and consonants in groups of words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22325"/>
          </a:xfrm>
        </p:spPr>
        <p:txBody>
          <a:bodyPr/>
          <a:lstStyle/>
          <a:p>
            <a:r>
              <a:rPr lang="en-US">
                <a:latin typeface="Showcard Gothic" pitchFamily="82" charset="0"/>
              </a:rPr>
              <a:t>Make Language Sing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Poor Richard" pitchFamily="18" charset="0"/>
              </a:rPr>
              <a:t>Excerpt from Ben Franklin’s letter: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“Mr. President, I doubt…whether any other convention…may be able to make a better constitution; for, you assemble a number of men, [with] all their prejudices, their passions, their errors of opinion… . From such an assembly can a perfect production be expected? It therefore astonishes me, Sir, to find this system approaching so near to perfect as it does.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Thus I consent, Sir, to this Constitution, because I expect no better, and because I am not sure that it is not the best.”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howcard Gothic" pitchFamily="82" charset="0"/>
              </a:rPr>
              <a:t>Make Language Sing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39200" cy="4530725"/>
          </a:xfrm>
        </p:spPr>
        <p:txBody>
          <a:bodyPr/>
          <a:lstStyle/>
          <a:p>
            <a:r>
              <a:rPr lang="en-US" sz="2700" dirty="0">
                <a:latin typeface="Algerian" pitchFamily="82" charset="0"/>
              </a:rPr>
              <a:t>Parallel Structure – involves repetition</a:t>
            </a:r>
          </a:p>
          <a:p>
            <a:r>
              <a:rPr lang="en-US" sz="2700" i="1" dirty="0">
                <a:latin typeface="Times New Roman" pitchFamily="18" charset="0"/>
              </a:rPr>
              <a:t>“Treat your car with respect. Your car will take care of you only when you take care of your car.” </a:t>
            </a:r>
          </a:p>
          <a:p>
            <a:r>
              <a:rPr lang="en-US" sz="2700" dirty="0">
                <a:latin typeface="Comic Sans MS" pitchFamily="66" charset="0"/>
              </a:rPr>
              <a:t>Parallel Structure reinforces an idea or series of ideas. 		</a:t>
            </a:r>
            <a:r>
              <a:rPr lang="en-US" sz="2800" dirty="0">
                <a:latin typeface="Comic Sans MS" pitchFamily="66" charset="0"/>
              </a:rPr>
              <a:t>Plus! It adds musical effect! </a:t>
            </a:r>
            <a:endParaRPr lang="en-US" sz="2700" dirty="0">
              <a:latin typeface="Comic Sans MS" pitchFamily="66" charset="0"/>
            </a:endParaRPr>
          </a:p>
          <a:p>
            <a:r>
              <a:rPr lang="en-US" sz="2800" i="1" dirty="0">
                <a:latin typeface="+mj-lt"/>
              </a:rPr>
              <a:t>Like father, like son.</a:t>
            </a:r>
          </a:p>
          <a:p>
            <a:r>
              <a:rPr lang="en-US" sz="2800" i="1" dirty="0">
                <a:latin typeface="+mj-lt"/>
              </a:rPr>
              <a:t>Easy come, easy go.</a:t>
            </a:r>
          </a:p>
          <a:p>
            <a:r>
              <a:rPr lang="en-US" sz="2800" i="1" dirty="0">
                <a:latin typeface="+mj-lt"/>
              </a:rPr>
              <a:t>He came, he saw, and he conquered.</a:t>
            </a:r>
          </a:p>
          <a:p>
            <a:r>
              <a:rPr lang="en-US" sz="2700" b="1" dirty="0">
                <a:latin typeface="Bradley Hand ITC" pitchFamily="66" charset="0"/>
              </a:rPr>
              <a:t>Read the Gettysburg Address on page 354.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7712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Bradley Hand ITC" pitchFamily="66" charset="0"/>
              </a:rPr>
              <a:t>Mark Twain once said that the difference between the right word and the almost-right word is the difference between…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2578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Magneto" pitchFamily="82" charset="0"/>
              </a:rPr>
              <a:t>lightning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953000"/>
            <a:ext cx="23145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038600" y="5181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Hobo Std" pitchFamily="34" charset="0"/>
              </a:rPr>
              <a:t>…and the lightning bug.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rlemagne Std" pitchFamily="82" charset="0"/>
              </a:rPr>
              <a:t>Language to avoid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Jargon – </a:t>
            </a:r>
          </a:p>
          <a:p>
            <a:pPr marL="0" indent="0">
              <a:buNone/>
            </a:pPr>
            <a:r>
              <a:rPr lang="en-US" dirty="0"/>
              <a:t>specialized </a:t>
            </a:r>
          </a:p>
          <a:p>
            <a:pPr marL="0" indent="0">
              <a:buNone/>
            </a:pPr>
            <a:r>
              <a:rPr lang="en-US" dirty="0"/>
              <a:t>language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1069C-ED2C-4492-BE8B-F0DECE3F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4724400" cy="42076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rlemagne Std" pitchFamily="82" charset="0"/>
              </a:rPr>
              <a:t>Language to avoid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Sexist Language</a:t>
            </a:r>
          </a:p>
          <a:p>
            <a:r>
              <a:rPr lang="en-US"/>
              <a:t>Spoken language must show that you believe that both sexes possess and can demonstrate equal abilities and talents and that gender has no relevance to a person’s worth.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rlemagne Std" pitchFamily="82" charset="0"/>
              </a:rPr>
              <a:t>Language to avoid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Double Speak</a:t>
            </a:r>
          </a:p>
          <a:p>
            <a:r>
              <a:rPr lang="en-US">
                <a:latin typeface="Comic Sans MS" pitchFamily="66" charset="0"/>
              </a:rPr>
              <a:t>Euphemisms often avoid truth, lack depth, and are more evasive than helpful. </a:t>
            </a:r>
          </a:p>
          <a:p>
            <a:r>
              <a:rPr lang="en-US">
                <a:latin typeface="Times New Roman" pitchFamily="18" charset="0"/>
              </a:rPr>
              <a:t>Ex: “Armed Situation” instead of war. 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 b="1">
                <a:latin typeface="Bradley Hand ITC" pitchFamily="66" charset="0"/>
              </a:rPr>
              <a:t>What are some euphemisms for killing? </a:t>
            </a:r>
          </a:p>
          <a:p>
            <a:r>
              <a:rPr lang="en-US" b="1">
                <a:latin typeface="Bradley Hand ITC" pitchFamily="66" charset="0"/>
              </a:rPr>
              <a:t>For death?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rlemagne Std" pitchFamily="82" charset="0"/>
              </a:rPr>
              <a:t>Language to avoid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Avoid shocking or obscene language</a:t>
            </a:r>
          </a:p>
          <a:p>
            <a:r>
              <a:rPr lang="en-US">
                <a:latin typeface="Times New Roman" pitchFamily="18" charset="0"/>
              </a:rPr>
              <a:t>Sometimes, people do this to try to appeal to an audience by using “street language.” It can be shocking to an audience not expecting it. </a:t>
            </a:r>
          </a:p>
          <a:p>
            <a:r>
              <a:rPr lang="en-US">
                <a:latin typeface="Times New Roman" pitchFamily="18" charset="0"/>
              </a:rPr>
              <a:t>It can turn most people off. </a:t>
            </a:r>
          </a:p>
          <a:p>
            <a:pPr>
              <a:buFont typeface="Wingdings" pitchFamily="2" charset="2"/>
              <a:buNone/>
            </a:pPr>
            <a:endParaRPr lang="en-US" b="1">
              <a:latin typeface="Bradley Hand ITC" pitchFamily="66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rlemagne Std" pitchFamily="82" charset="0"/>
              </a:rPr>
              <a:t>Language to avoid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Avoid shocking or obscene language</a:t>
            </a:r>
          </a:p>
          <a:p>
            <a:r>
              <a:rPr lang="en-US">
                <a:latin typeface="Times New Roman" pitchFamily="18" charset="0"/>
              </a:rPr>
              <a:t>Ex: A teacher is lecturing. </a:t>
            </a:r>
          </a:p>
          <a:p>
            <a:pPr>
              <a:buFont typeface="Wingdings" pitchFamily="2" charset="2"/>
              <a:buNone/>
            </a:pPr>
            <a:endParaRPr lang="en-US" b="1">
              <a:latin typeface="Bradley Hand ITC" pitchFamily="66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24336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22325" y="4000500"/>
            <a:ext cx="367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…And accidentally spills their coffee/water on their shirt.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  <p:bldP spid="553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rlemagne Std" pitchFamily="82" charset="0"/>
              </a:rPr>
              <a:t>Language to avoid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700">
                <a:latin typeface="Comic Sans MS" pitchFamily="66" charset="0"/>
              </a:rPr>
              <a:t>Avoid shocking or obscene language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br>
              <a:rPr lang="en-US" sz="3300" b="1">
                <a:latin typeface="Charlemagne Std" pitchFamily="82" charset="0"/>
              </a:rPr>
            </a:br>
            <a:r>
              <a:rPr lang="en-US" sz="3300" b="1">
                <a:latin typeface="Charlemagne Std" pitchFamily="82" charset="0"/>
              </a:rPr>
              <a:t>“!@#$”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300" b="1">
              <a:latin typeface="Charlemagne Std" pitchFamily="8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300" b="1">
              <a:latin typeface="Charlemagne Std" pitchFamily="8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>
                <a:latin typeface="Bradley Hand ITC" pitchFamily="66" charset="0"/>
              </a:rPr>
              <a:t>How do you think the class will react?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>
                <a:latin typeface="Bradley Hand ITC" pitchFamily="66" charset="0"/>
              </a:rPr>
              <a:t>Is a curse word worth the price?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>
                <a:latin typeface="Bradley Hand ITC" pitchFamily="66" charset="0"/>
              </a:rPr>
              <a:t>Is vulgarity ever worth the sacrifice of effective verbal communication? </a:t>
            </a:r>
          </a:p>
          <a:p>
            <a:pPr>
              <a:lnSpc>
                <a:spcPct val="80000"/>
              </a:lnSpc>
            </a:pPr>
            <a:endParaRPr lang="en-US" sz="2700">
              <a:latin typeface="Times New Roman" pitchFamily="18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1533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22325"/>
          </a:xfrm>
        </p:spPr>
        <p:txBody>
          <a:bodyPr/>
          <a:lstStyle/>
          <a:p>
            <a:r>
              <a:rPr lang="en-US">
                <a:latin typeface="Showcard Gothic" pitchFamily="82" charset="0"/>
              </a:rPr>
              <a:t>Effective Language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835525"/>
          </a:xfrm>
        </p:spPr>
        <p:txBody>
          <a:bodyPr/>
          <a:lstStyle/>
          <a:p>
            <a:r>
              <a:rPr lang="en-US">
                <a:latin typeface="Poor Richard" pitchFamily="18" charset="0"/>
              </a:rPr>
              <a:t>Effective Oral Communication</a:t>
            </a:r>
          </a:p>
          <a:p>
            <a:r>
              <a:rPr lang="en-US">
                <a:latin typeface="Poor Richard" pitchFamily="18" charset="0"/>
              </a:rPr>
              <a:t>Accuracy and economy of language</a:t>
            </a:r>
          </a:p>
          <a:p>
            <a:r>
              <a:rPr lang="en-US">
                <a:latin typeface="Poor Richard" pitchFamily="18" charset="0"/>
              </a:rPr>
              <a:t>Figures of speech to make effective imagery</a:t>
            </a:r>
          </a:p>
          <a:p>
            <a:r>
              <a:rPr lang="en-US">
                <a:latin typeface="Poor Richard" pitchFamily="18" charset="0"/>
              </a:rPr>
              <a:t>Sound devices to make music</a:t>
            </a:r>
          </a:p>
          <a:p>
            <a:r>
              <a:rPr lang="en-US">
                <a:latin typeface="Bradley Hand ITC" pitchFamily="66" charset="0"/>
              </a:rPr>
              <a:t>What is the connection between a tightrope walker and effective use of language? </a:t>
            </a:r>
          </a:p>
          <a:p>
            <a:pPr lvl="1"/>
            <a:endParaRPr lang="en-US">
              <a:latin typeface="Poor Richard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486275"/>
            <a:ext cx="3810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howcard Gothic" pitchFamily="82" charset="0"/>
              </a:rPr>
              <a:t>Effective Language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a High School English teacher: </a:t>
            </a:r>
          </a:p>
          <a:p>
            <a:endParaRPr lang="en-US"/>
          </a:p>
          <a:p>
            <a:r>
              <a:rPr lang="en-US" i="1">
                <a:latin typeface="Times New Roman" pitchFamily="18" charset="0"/>
              </a:rPr>
              <a:t>“If communication is not effective, then students are left confused, and the educator has wasted the students’ time.” </a:t>
            </a:r>
          </a:p>
          <a:p>
            <a:r>
              <a:rPr lang="en-US" i="1">
                <a:latin typeface="Times New Roman" pitchFamily="18" charset="0"/>
              </a:rPr>
              <a:t>“People judge you by your ability to express yourself.”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tencil" pitchFamily="82" charset="0"/>
              </a:rPr>
              <a:t>Accuracy of Language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tencil" pitchFamily="82" charset="0"/>
              </a:rPr>
              <a:t>Concrete</a:t>
            </a:r>
          </a:p>
          <a:p>
            <a:pPr>
              <a:buFontTx/>
              <a:buNone/>
            </a:pPr>
            <a:endParaRPr lang="en-US">
              <a:latin typeface="Stencil" pitchFamily="82" charset="0"/>
            </a:endParaRPr>
          </a:p>
          <a:p>
            <a:r>
              <a:rPr lang="en-US">
                <a:latin typeface="Forte" pitchFamily="66" charset="0"/>
              </a:rPr>
              <a:t>Take me out to the ball game</a:t>
            </a:r>
          </a:p>
          <a:p>
            <a:r>
              <a:rPr lang="en-US">
                <a:latin typeface="Forte" pitchFamily="66" charset="0"/>
              </a:rPr>
              <a:t>Take me out with the crowd</a:t>
            </a:r>
          </a:p>
          <a:p>
            <a:r>
              <a:rPr lang="en-US">
                <a:latin typeface="Forte" pitchFamily="66" charset="0"/>
              </a:rPr>
              <a:t>Buy me some peanuts and Crackerjack</a:t>
            </a:r>
          </a:p>
          <a:p>
            <a:r>
              <a:rPr lang="en-US">
                <a:latin typeface="Forte" pitchFamily="66" charset="0"/>
              </a:rPr>
              <a:t>I don’t care if we never get back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Times New Roman" pitchFamily="18" charset="0"/>
              </a:rPr>
              <a:t>Denotation and Connotation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648200"/>
          </a:xfrm>
        </p:spPr>
        <p:txBody>
          <a:bodyPr/>
          <a:lstStyle/>
          <a:p>
            <a:r>
              <a:rPr lang="en-US">
                <a:latin typeface="Trajan Pro" pitchFamily="18" charset="0"/>
              </a:rPr>
              <a:t>Denotation – dictionary definition</a:t>
            </a:r>
          </a:p>
          <a:p>
            <a:r>
              <a:rPr lang="en-US">
                <a:latin typeface="Harrington" pitchFamily="82" charset="0"/>
              </a:rPr>
              <a:t>Connotation – meaning of a word that goes beyond the dictionary definition – it is the meaning we associate with the word.</a:t>
            </a:r>
          </a:p>
          <a:p>
            <a:r>
              <a:rPr lang="en-US" b="1">
                <a:latin typeface="Bradley Hand ITC" pitchFamily="66" charset="0"/>
              </a:rPr>
              <a:t>What is the connotation of the word “mother”?</a:t>
            </a:r>
          </a:p>
          <a:p>
            <a:r>
              <a:rPr lang="en-US" sz="2400" i="1">
                <a:latin typeface="Times New Roman" pitchFamily="18" charset="0"/>
              </a:rPr>
              <a:t>“I think that women can make excellent contributions to any job and should be paid the same as men. Women shouldn’t be limited to simply being mothers!”</a:t>
            </a:r>
          </a:p>
          <a:p>
            <a:pPr>
              <a:buFont typeface="Wingdings" pitchFamily="2" charset="2"/>
              <a:buNone/>
            </a:pPr>
            <a:endParaRPr lang="en-US" sz="2400" i="1">
              <a:latin typeface="Bradley Hand ITC" pitchFamily="66" charset="0"/>
            </a:endParaRPr>
          </a:p>
          <a:p>
            <a:pPr>
              <a:buFont typeface="Wingdings" pitchFamily="2" charset="2"/>
              <a:buNone/>
            </a:pPr>
            <a:endParaRPr lang="en-US" b="1"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r>
              <a:rPr lang="en-US"/>
              <a:t>Say what you mean!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800600"/>
          </a:xfrm>
        </p:spPr>
        <p:txBody>
          <a:bodyPr/>
          <a:lstStyle/>
          <a:p>
            <a:r>
              <a:rPr lang="en-US"/>
              <a:t>Simplify</a:t>
            </a:r>
          </a:p>
          <a:p>
            <a:r>
              <a:rPr lang="en-US"/>
              <a:t>Simplify</a:t>
            </a:r>
          </a:p>
          <a:p>
            <a:r>
              <a:rPr lang="en-US"/>
              <a:t>Simplify</a:t>
            </a:r>
          </a:p>
          <a:p>
            <a:r>
              <a:rPr lang="en-US" b="1">
                <a:latin typeface="Bradley Hand ITC" pitchFamily="66" charset="0"/>
              </a:rPr>
              <a:t>On page 344, read excerpt from Thoreau’s speech</a:t>
            </a:r>
          </a:p>
          <a:p>
            <a:r>
              <a:rPr lang="en-US" sz="4000" b="1">
                <a:latin typeface="Chiller" pitchFamily="82" charset="0"/>
              </a:rPr>
              <a:t>Watch out for language barriers!! </a:t>
            </a:r>
          </a:p>
          <a:p>
            <a:r>
              <a:rPr lang="en-US" sz="2800" b="1" i="1">
                <a:latin typeface="Harrington" pitchFamily="82" charset="0"/>
              </a:rPr>
              <a:t>“Ich bin ein Berliner.”</a:t>
            </a:r>
          </a:p>
          <a:p>
            <a:r>
              <a:rPr lang="en-US" sz="2800" b="1" i="1">
                <a:latin typeface="Harrington" pitchFamily="82" charset="0"/>
              </a:rPr>
              <a:t>“Pepsi brings back your dead ancestors.”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r>
              <a:rPr lang="en-US"/>
              <a:t>Say what you mean!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114800"/>
          </a:xfrm>
        </p:spPr>
        <p:txBody>
          <a:bodyPr/>
          <a:lstStyle/>
          <a:p>
            <a:r>
              <a:rPr lang="en-US" dirty="0"/>
              <a:t>If spoken language becomes long and involved, the listener can get lost. </a:t>
            </a:r>
          </a:p>
          <a:p>
            <a:r>
              <a:rPr lang="en-US" dirty="0"/>
              <a:t>WORDS can get in the way and clutter up the message. The average person has a vocabulary of </a:t>
            </a:r>
            <a:r>
              <a:rPr lang="en-US" dirty="0">
                <a:solidFill>
                  <a:schemeClr val="tx2"/>
                </a:solidFill>
              </a:rPr>
              <a:t>10,000 Words.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17168"/>
            <a:ext cx="33909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5125" y="3870325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latin typeface="Chiller" pitchFamily="82" charset="0"/>
              </a:rPr>
              <a:t>Avoid:</a:t>
            </a:r>
            <a:r>
              <a:rPr lang="en-US" dirty="0"/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9600" y="4480719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latin typeface="Chiller" pitchFamily="82" charset="0"/>
              </a:rPr>
              <a:t>unnecessary prepositional words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914646" y="5127050"/>
            <a:ext cx="2459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hiller" pitchFamily="82" charset="0"/>
              </a:rPr>
              <a:t>too many clauses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72205" y="5879493"/>
            <a:ext cx="3417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hiller" pitchFamily="82" charset="0"/>
              </a:rPr>
              <a:t>repeating the same idea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3" grpId="0"/>
      <p:bldP spid="22534" grpId="0"/>
      <p:bldP spid="22535" grpId="0"/>
      <p:bldP spid="225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z="3200" dirty="0"/>
              <a:t>Before Twitter, before email, before the postal service, and before the pony express: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55710"/>
            <a:ext cx="8915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Book Antiqua" pitchFamily="18" charset="0"/>
              </a:rPr>
              <a:t>Messengers would delivery messages using rhyme and colorful descriptive language.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Bradley Hand ITC" pitchFamily="66" charset="0"/>
              </a:rPr>
              <a:t>Why do you think they did this?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latin typeface="Broadway" pitchFamily="82" charset="0"/>
              </a:rPr>
              <a:t>Picturesque language was more memorable!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3999"/>
            <a:ext cx="1381125" cy="117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74592" y="48768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If Helen Keller had a choice, she would choose hearing over seeing. If language was used effectively, it would allow her to “see” in her imagination.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" grpId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19375</TotalTime>
  <Words>1092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59" baseType="lpstr">
      <vt:lpstr>Algerian</vt:lpstr>
      <vt:lpstr>Arial</vt:lpstr>
      <vt:lpstr>Arial Black</vt:lpstr>
      <vt:lpstr>Bodoni MT Black</vt:lpstr>
      <vt:lpstr>Book Antiqua</vt:lpstr>
      <vt:lpstr>Bradley Hand ITC</vt:lpstr>
      <vt:lpstr>Britannic Bold</vt:lpstr>
      <vt:lpstr>Broadway</vt:lpstr>
      <vt:lpstr>Charlemagne Std</vt:lpstr>
      <vt:lpstr>Chiller</vt:lpstr>
      <vt:lpstr>Comic Sans MS</vt:lpstr>
      <vt:lpstr>Forte</vt:lpstr>
      <vt:lpstr>Harrington</vt:lpstr>
      <vt:lpstr>Hobo Std</vt:lpstr>
      <vt:lpstr>Magneto</vt:lpstr>
      <vt:lpstr>Poor Richard</vt:lpstr>
      <vt:lpstr>Ravie</vt:lpstr>
      <vt:lpstr>Script MT Bold</vt:lpstr>
      <vt:lpstr>Showcard Gothic</vt:lpstr>
      <vt:lpstr>Stencil</vt:lpstr>
      <vt:lpstr>Tahoma</vt:lpstr>
      <vt:lpstr>Times New Roman</vt:lpstr>
      <vt:lpstr>Trajan Pro</vt:lpstr>
      <vt:lpstr>Verdana</vt:lpstr>
      <vt:lpstr>Wide Latin</vt:lpstr>
      <vt:lpstr>Wingdings</vt:lpstr>
      <vt:lpstr>Clouds</vt:lpstr>
      <vt:lpstr>Fireworks</vt:lpstr>
      <vt:lpstr>Profile</vt:lpstr>
      <vt:lpstr>Crayons</vt:lpstr>
      <vt:lpstr>Pixel</vt:lpstr>
      <vt:lpstr>Blends</vt:lpstr>
      <vt:lpstr>Refined</vt:lpstr>
      <vt:lpstr>Slit</vt:lpstr>
      <vt:lpstr>“I know that you believe that you understand what you think I said, but I’m not sure that you realize that what you heard is not what I meant.”</vt:lpstr>
      <vt:lpstr>PowerPoint Presentation</vt:lpstr>
      <vt:lpstr>Effective Language</vt:lpstr>
      <vt:lpstr>Effective Language</vt:lpstr>
      <vt:lpstr>Accuracy of Language</vt:lpstr>
      <vt:lpstr>Denotation and Connotation</vt:lpstr>
      <vt:lpstr>Say what you mean!</vt:lpstr>
      <vt:lpstr>Say what you mean!</vt:lpstr>
      <vt:lpstr>Before Twitter, before email, before the postal service, and before the pony express: </vt:lpstr>
      <vt:lpstr>Figures of Speech</vt:lpstr>
      <vt:lpstr>Figures of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Language Sing</vt:lpstr>
      <vt:lpstr>Make Language Sing</vt:lpstr>
      <vt:lpstr>Make Language Sing</vt:lpstr>
      <vt:lpstr>Language to avoid</vt:lpstr>
      <vt:lpstr>Language to avoid</vt:lpstr>
      <vt:lpstr>Language to avoid</vt:lpstr>
      <vt:lpstr>Language to avoid</vt:lpstr>
      <vt:lpstr>Language to avoid</vt:lpstr>
      <vt:lpstr>Language to avoid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HISD</dc:creator>
  <cp:lastModifiedBy>Ostrovsky,Maxim,B</cp:lastModifiedBy>
  <cp:revision>18</cp:revision>
  <dcterms:created xsi:type="dcterms:W3CDTF">2011-10-05T18:44:45Z</dcterms:created>
  <dcterms:modified xsi:type="dcterms:W3CDTF">2018-02-22T19:56:06Z</dcterms:modified>
</cp:coreProperties>
</file>