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3" r:id="rId3"/>
  </p:sldMasterIdLst>
  <p:sldIdLst>
    <p:sldId id="27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/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/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/>
            </a:p>
          </p:txBody>
        </p: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512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12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12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13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3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13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513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3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514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14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/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1" hangingPunct="1"/>
              <a:endParaRPr kumimoji="1" lang="en-US"/>
            </a:p>
          </p:txBody>
        </p:sp>
      </p:grpSp>
      <p:sp>
        <p:nvSpPr>
          <p:cNvPr id="517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7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79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80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81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68E9C04-E6DB-4B14-B036-3500CD6D40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39FD8-A987-4419-A630-2A134127C5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84100-90C0-4398-B778-F2F8B25604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5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554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55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56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F8E840C-A6A0-4A3F-B8E0-CC2894FD32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4FA5D9-D65D-4359-A540-590A6D41BA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A32327-F482-4264-A374-3E8B443C98F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CFDD8F-064A-4E5D-A47F-0EAEB897A4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BB31B4-D690-4CC3-AA24-148DD4A135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B98A03-EF02-46BB-9C9F-778183684EA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70035E-90D5-4484-8C0D-282FEBE0B3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0F5F10-99AB-4DE5-A553-9C10720893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93A70-1BF5-45C1-8AAE-8028529CFF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63C356-79B4-4A11-9791-0E85BBF3F6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DD2B0A-534C-463A-B1A7-934556DF496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462C04-0E91-4976-94CA-645F27BDAE9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6867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868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6869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0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1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2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3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4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5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6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7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8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9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880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6881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2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3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4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5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6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7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8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899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6900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1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2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3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4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5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6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7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8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9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0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1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2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3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4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5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6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1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6918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9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0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1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2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3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4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6925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6926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2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2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2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693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93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93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693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693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3E3C84-2A90-46B6-AC2A-E45FEAFA34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8F86D-42E6-49E4-BD27-665D08E1E4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658D6-E131-4A80-A63A-3A56B93F96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3D8D8-0CB0-4A7A-BD13-2ED371B63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B18B7-7ADE-4449-A15C-D90C1C5796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5E8B2-F84B-426A-BE6C-9595FB912B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171FA-9E85-485A-B974-A61113ABA3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1C845-3C8C-4FFD-850E-69368E8E99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7702B-3F34-4267-ABB6-E441F6EDB8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8DC79-6538-49CE-AE5A-F9234D995E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B990F-7F4D-429A-B057-61CB3D9308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58F96-19D2-4358-9016-0B04B3B7D8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4CC0D-9B09-4D1A-82AB-D9443DF845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2624E-AC54-464A-9B29-C5765BE87F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87893-3FAE-47A3-9E1A-EA28CB0B0D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34312-1A0E-4D33-A8F3-62138736A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F83EE-B131-4A07-A177-FE06B4BD2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D5A0D-74A6-4A98-8E5B-08AA0C9C3B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/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/>
            </a:p>
          </p:txBody>
        </p: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103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04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10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10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10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411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1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1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1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1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1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4122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12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4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4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1" hangingPunct="1"/>
              <a:endParaRPr kumimoji="1" lang="en-US"/>
            </a:p>
          </p:txBody>
        </p:sp>
      </p:grpSp>
      <p:sp>
        <p:nvSpPr>
          <p:cNvPr id="415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54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5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415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415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6E1423FD-B905-4977-9B1D-A576BC58C9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>
    <p:push dir="r"/>
  </p:transition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2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2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3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53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58C60F5A-D9C0-4911-94AC-99AC5FFE19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53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push dir="r"/>
  </p:transition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845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584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4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4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4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5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585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7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587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94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589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902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590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0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0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0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590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90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90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591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591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C957915-A560-4416-B2A6-38DCA7D985F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push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877888"/>
            <a:ext cx="58674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r>
              <a:rPr lang="en-US" sz="4000" b="1"/>
              <a:t>JABBERWOCKY</a:t>
            </a:r>
          </a:p>
          <a:p>
            <a:endParaRPr lang="en-US" sz="1600" b="1"/>
          </a:p>
          <a:p>
            <a:r>
              <a:rPr lang="en-US" sz="1600" b="1"/>
              <a:t>Lewis Carroll</a:t>
            </a:r>
          </a:p>
          <a:p>
            <a:r>
              <a:rPr lang="en-US" sz="1100"/>
              <a:t>(from </a:t>
            </a:r>
            <a:r>
              <a:rPr lang="en-US" i="1"/>
              <a:t>Through the Looking-Glass and </a:t>
            </a:r>
          </a:p>
          <a:p>
            <a:r>
              <a:rPr lang="en-US" i="1"/>
              <a:t>What Alice Found There</a:t>
            </a:r>
            <a:r>
              <a:rPr lang="en-US"/>
              <a:t>, 1872)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sz="2800"/>
              <a:t>`Twas brillig, and the slithy toves</a:t>
            </a:r>
            <a:br>
              <a:rPr lang="en-US" sz="2800"/>
            </a:br>
            <a:r>
              <a:rPr lang="en-US" sz="2800"/>
              <a:t>  Did gyre and gimble in the wabe:</a:t>
            </a:r>
            <a:br>
              <a:rPr lang="en-US" sz="2800"/>
            </a:br>
            <a:r>
              <a:rPr lang="en-US" sz="2800"/>
              <a:t>All mimsy were the borogoves,</a:t>
            </a:r>
            <a:br>
              <a:rPr lang="en-US" sz="2800"/>
            </a:br>
            <a:r>
              <a:rPr lang="en-US" sz="2800"/>
              <a:t>  And the mome raths outgrabe</a:t>
            </a:r>
          </a:p>
          <a:p>
            <a:endParaRPr lang="en-US" sz="2800"/>
          </a:p>
          <a:p>
            <a:endParaRPr lang="en-US" sz="2000"/>
          </a:p>
          <a:p>
            <a:endParaRPr lang="en-US" sz="1600"/>
          </a:p>
        </p:txBody>
      </p:sp>
      <p:pic>
        <p:nvPicPr>
          <p:cNvPr id="33798" name="Picture 6" descr="jabberwoc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3075" y="990600"/>
            <a:ext cx="3590925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sz="5400">
                <a:latin typeface="Britannic Bold" pitchFamily="34" charset="0"/>
              </a:rPr>
              <a:t>Inhalation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1371600"/>
            <a:ext cx="7772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latin typeface="High Tower Text" pitchFamily="18" charset="0"/>
              </a:rPr>
              <a:t>Everyone has the same breathing parts as everyone else. ANYONE can have volume!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19400"/>
            <a:ext cx="4086225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53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>
                <a:latin typeface="Britannic Bold" pitchFamily="34" charset="0"/>
              </a:rPr>
              <a:t>Exhalation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65125" y="1444625"/>
            <a:ext cx="4554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The diaphragm relaxes. . . 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133600"/>
            <a:ext cx="51816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971800" y="5943600"/>
            <a:ext cx="4010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. . . and moves back up.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>
                <a:latin typeface="Britannic Bold" pitchFamily="34" charset="0"/>
              </a:rPr>
              <a:t>Exhalation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65125" y="1444625"/>
            <a:ext cx="7161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The muscles controlling the ribs relax . . . 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057400"/>
            <a:ext cx="38100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914400" y="5791200"/>
            <a:ext cx="6078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. . . Allowing the ribs to go back in. 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>
                <a:latin typeface="Britannic Bold" pitchFamily="34" charset="0"/>
              </a:rPr>
              <a:t>Exhalation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1447800"/>
            <a:ext cx="7800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This puts pressure on the air in the lungs . . . 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914400" y="5791200"/>
            <a:ext cx="5529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. . . forcing the air into the . . .   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762250"/>
            <a:ext cx="24669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>
                <a:latin typeface="Britannic Bold" pitchFamily="34" charset="0"/>
              </a:rPr>
              <a:t>Exhalation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1447800"/>
            <a:ext cx="4129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. . . bronchial tubes . . . 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14400" y="5791200"/>
            <a:ext cx="6400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omic Sans MS" pitchFamily="66" charset="0"/>
              </a:rPr>
              <a:t>. . . up the trachea then out the nose or mouth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4086225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roadway" pitchFamily="82" charset="0"/>
              </a:rPr>
              <a:t>Voice Production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85800" y="1676400"/>
            <a:ext cx="7391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omic Sans MS" pitchFamily="66" charset="0"/>
              </a:rPr>
              <a:t>During exhalation, the air is traveling up the trachea when . . . 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819400"/>
            <a:ext cx="32289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roadway" pitchFamily="82" charset="0"/>
              </a:rPr>
              <a:t>Voice Production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85800" y="2209800"/>
            <a:ext cx="7391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>
                <a:latin typeface="Goudy Stout" pitchFamily="18" charset="0"/>
              </a:rPr>
              <a:t>WHAM!!!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roadway" pitchFamily="82" charset="0"/>
              </a:rPr>
              <a:t>Voice Production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7391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omic Sans MS" pitchFamily="66" charset="0"/>
              </a:rPr>
              <a:t>It smacks into the vocal folds which are in the larynx, commonly called the voice box.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743200"/>
            <a:ext cx="3174792" cy="350520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roadway" pitchFamily="82" charset="0"/>
              </a:rPr>
              <a:t>Voice Production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8763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latin typeface="Goudy Stout" pitchFamily="18" charset="0"/>
              </a:rPr>
              <a:t>This creates vibrations in the air.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1336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28600" y="5410200"/>
            <a:ext cx="3878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Vibrating air is sound!!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038600" y="5484813"/>
            <a:ext cx="51054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omic Sans MS" pitchFamily="66" charset="0"/>
              </a:rPr>
              <a:t>But the sound is still small. It needs to bounce around to amplify – to resonate.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roadway" pitchFamily="82" charset="0"/>
              </a:rPr>
              <a:t>Voice Production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8763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latin typeface="Goudy Stout" pitchFamily="18" charset="0"/>
              </a:rPr>
              <a:t>The sound then bounces around the resonators. 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8194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6965950" cy="2057400"/>
          </a:xfrm>
        </p:spPr>
        <p:txBody>
          <a:bodyPr/>
          <a:lstStyle/>
          <a:p>
            <a:r>
              <a:rPr lang="en-US">
                <a:latin typeface="Charlemagne Std" pitchFamily="82" charset="0"/>
              </a:rPr>
              <a:t>Voice Production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438400"/>
            <a:ext cx="3810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roadway" pitchFamily="82" charset="0"/>
              </a:rPr>
              <a:t>Voice Production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Rockwell Extra Bold" pitchFamily="18" charset="0"/>
              </a:rPr>
              <a:t>Resonators</a:t>
            </a:r>
          </a:p>
          <a:p>
            <a:r>
              <a:rPr lang="en-US">
                <a:latin typeface="High Tower Text" pitchFamily="18" charset="0"/>
              </a:rPr>
              <a:t>Sinus cavity</a:t>
            </a:r>
          </a:p>
          <a:p>
            <a:r>
              <a:rPr lang="en-US">
                <a:latin typeface="High Tower Text" pitchFamily="18" charset="0"/>
              </a:rPr>
              <a:t>Nasal cavity</a:t>
            </a:r>
          </a:p>
          <a:p>
            <a:r>
              <a:rPr lang="en-US">
                <a:latin typeface="High Tower Text" pitchFamily="18" charset="0"/>
              </a:rPr>
              <a:t>Oral cavity</a:t>
            </a:r>
          </a:p>
          <a:p>
            <a:r>
              <a:rPr lang="en-US">
                <a:latin typeface="High Tower Text" pitchFamily="18" charset="0"/>
              </a:rPr>
              <a:t>Pharyngeal cavity</a:t>
            </a:r>
          </a:p>
          <a:p>
            <a:r>
              <a:rPr lang="en-US">
                <a:latin typeface="High Tower Text" pitchFamily="18" charset="0"/>
              </a:rPr>
              <a:t>Thoracic cavity</a:t>
            </a:r>
          </a:p>
          <a:p>
            <a:endParaRPr lang="en-US">
              <a:latin typeface="High Tower Text" pitchFamily="18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828800"/>
            <a:ext cx="3657600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105400" y="5715000"/>
            <a:ext cx="3181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But no words yet.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  <p:bldP spid="2970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roadway" pitchFamily="82" charset="0"/>
              </a:rPr>
              <a:t>Voice Production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Rockwell Extra Bold" pitchFamily="18" charset="0"/>
              </a:rPr>
              <a:t>Articulators</a:t>
            </a:r>
          </a:p>
          <a:p>
            <a:r>
              <a:rPr lang="en-US">
                <a:latin typeface="High Tower Text" pitchFamily="18" charset="0"/>
              </a:rPr>
              <a:t>Lips</a:t>
            </a:r>
          </a:p>
          <a:p>
            <a:r>
              <a:rPr lang="en-US">
                <a:latin typeface="High Tower Text" pitchFamily="18" charset="0"/>
              </a:rPr>
              <a:t>Teeth</a:t>
            </a:r>
          </a:p>
          <a:p>
            <a:r>
              <a:rPr lang="en-US">
                <a:latin typeface="High Tower Text" pitchFamily="18" charset="0"/>
              </a:rPr>
              <a:t>Tongue</a:t>
            </a:r>
          </a:p>
          <a:p>
            <a:r>
              <a:rPr lang="en-US">
                <a:latin typeface="High Tower Text" pitchFamily="18" charset="0"/>
              </a:rPr>
              <a:t>Jaw</a:t>
            </a:r>
          </a:p>
          <a:p>
            <a:r>
              <a:rPr lang="en-US">
                <a:latin typeface="High Tower Text" pitchFamily="18" charset="0"/>
              </a:rPr>
              <a:t>Hard Palate</a:t>
            </a:r>
          </a:p>
          <a:p>
            <a:r>
              <a:rPr lang="en-US">
                <a:latin typeface="High Tower Text" pitchFamily="18" charset="0"/>
              </a:rPr>
              <a:t>Soft Palate</a:t>
            </a:r>
          </a:p>
          <a:p>
            <a:endParaRPr lang="en-US">
              <a:latin typeface="High Tower Text" pitchFamily="18" charset="0"/>
            </a:endParaRP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286000"/>
            <a:ext cx="48768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avie" pitchFamily="82" charset="0"/>
              </a:rPr>
              <a:t>Tongue Twister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To sit in solemn silence</a:t>
            </a:r>
          </a:p>
          <a:p>
            <a:pPr>
              <a:lnSpc>
                <a:spcPct val="90000"/>
              </a:lnSpc>
            </a:pPr>
            <a:r>
              <a:rPr lang="en-US"/>
              <a:t>On a dull dark dock</a:t>
            </a:r>
          </a:p>
          <a:p>
            <a:pPr>
              <a:lnSpc>
                <a:spcPct val="90000"/>
              </a:lnSpc>
            </a:pPr>
            <a:r>
              <a:rPr lang="en-US"/>
              <a:t>In a pestilential prison</a:t>
            </a:r>
          </a:p>
          <a:p>
            <a:pPr>
              <a:lnSpc>
                <a:spcPct val="90000"/>
              </a:lnSpc>
            </a:pPr>
            <a:r>
              <a:rPr lang="en-US"/>
              <a:t>With a life long lock</a:t>
            </a:r>
          </a:p>
          <a:p>
            <a:pPr>
              <a:lnSpc>
                <a:spcPct val="90000"/>
              </a:lnSpc>
            </a:pPr>
            <a:r>
              <a:rPr lang="en-US"/>
              <a:t>Awaiting the sensation</a:t>
            </a:r>
          </a:p>
          <a:p>
            <a:pPr>
              <a:lnSpc>
                <a:spcPct val="90000"/>
              </a:lnSpc>
            </a:pPr>
            <a:r>
              <a:rPr lang="en-US"/>
              <a:t>Of a short sharp shock</a:t>
            </a:r>
          </a:p>
          <a:p>
            <a:pPr>
              <a:lnSpc>
                <a:spcPct val="90000"/>
              </a:lnSpc>
            </a:pPr>
            <a:r>
              <a:rPr lang="en-US"/>
              <a:t>From a cheap and chippy chopper</a:t>
            </a:r>
          </a:p>
          <a:p>
            <a:pPr>
              <a:lnSpc>
                <a:spcPct val="90000"/>
              </a:lnSpc>
            </a:pPr>
            <a:r>
              <a:rPr lang="en-US"/>
              <a:t>On a big black block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6096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latin typeface="Lucida Handwriting" pitchFamily="66" charset="0"/>
              </a:rPr>
              <a:t>Why do we want to learn how our bodies produce voices?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1905000"/>
            <a:ext cx="7620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latin typeface="Lucida Handwriting" pitchFamily="66" charset="0"/>
              </a:rPr>
              <a:t>How can someone who speaks quietly still be heard from the back of the room? 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55626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latin typeface="Lucida Handwriting" pitchFamily="66" charset="0"/>
              </a:rPr>
              <a:t>We want  to hear, understand, and care. 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3581400"/>
            <a:ext cx="7620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latin typeface="Lucida Handwriting" pitchFamily="66" charset="0"/>
              </a:rPr>
              <a:t>Why do pitch, vocal expression, quality, and articulation all matter? 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6150" grpId="0"/>
      <p:bldP spid="61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>
                <a:latin typeface="Britannic Bold" pitchFamily="34" charset="0"/>
              </a:rPr>
              <a:t>Inhalation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7620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latin typeface="Comic Sans MS" pitchFamily="66" charset="0"/>
              </a:rPr>
              <a:t>The voice production process begins with the brain sending a message to the body to take in air. 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124200"/>
            <a:ext cx="3810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>
                <a:latin typeface="Britannic Bold" pitchFamily="34" charset="0"/>
              </a:rPr>
              <a:t>Inhalation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11430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latin typeface="Comic Sans MS" pitchFamily="66" charset="0"/>
              </a:rPr>
              <a:t>The body tries to control and equalize pressure between the outside and inside. 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362200"/>
            <a:ext cx="3810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5303838"/>
            <a:ext cx="81534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latin typeface="Comic Sans MS" pitchFamily="66" charset="0"/>
              </a:rPr>
              <a:t>If you want to make more sound, control the diaphragm – called diaphragmic breathing.  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81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roadway" pitchFamily="82" charset="0"/>
              </a:rPr>
              <a:t>Diaphragmic Breathing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886200"/>
            <a:ext cx="19716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81000" y="1295400"/>
            <a:ext cx="70262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>
                <a:latin typeface="Comic Sans MS" pitchFamily="66" charset="0"/>
              </a:rPr>
              <a:t>When speaking in front of a group, you need to be able to build these muscles to control the quality of your voice.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sz="5400">
                <a:latin typeface="Britannic Bold" pitchFamily="34" charset="0"/>
              </a:rPr>
              <a:t>Inhalation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1419225"/>
            <a:ext cx="7261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The diaphragm contracts and moves down.</a:t>
            </a:r>
            <a:r>
              <a:rPr lang="en-US" sz="2800"/>
              <a:t> 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46005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sz="5400">
                <a:latin typeface="Britannic Bold" pitchFamily="34" charset="0"/>
              </a:rPr>
              <a:t>Inhalation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7315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omic Sans MS" pitchFamily="66" charset="0"/>
              </a:rPr>
              <a:t>The muscles controlling the ribs contract pulling the ribs out.</a:t>
            </a:r>
            <a:r>
              <a:rPr lang="en-US"/>
              <a:t> 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743200"/>
            <a:ext cx="38100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sz="5400">
                <a:latin typeface="Britannic Bold" pitchFamily="34" charset="0"/>
              </a:rPr>
              <a:t>Inhalation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1371600"/>
            <a:ext cx="7772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This creates a vacuum in the Thoracic cavity, so the air rushes in through the nose and/or mouth, down the trachea, then into the bronchial tubes, that fills the lungs with air. 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76600"/>
            <a:ext cx="4086225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theme/theme1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1486</TotalTime>
  <Words>462</Words>
  <Application>Microsoft Office PowerPoint</Application>
  <PresentationFormat>On-screen Show (4:3)</PresentationFormat>
  <Paragraphs>79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Kimono</vt:lpstr>
      <vt:lpstr>Curtain Call</vt:lpstr>
      <vt:lpstr>Ripple</vt:lpstr>
      <vt:lpstr>PowerPoint Presentation</vt:lpstr>
      <vt:lpstr>Voice Production</vt:lpstr>
      <vt:lpstr>PowerPoint Presentation</vt:lpstr>
      <vt:lpstr>Inhalation</vt:lpstr>
      <vt:lpstr>Inhalation</vt:lpstr>
      <vt:lpstr>Diaphragmic Breathing</vt:lpstr>
      <vt:lpstr>Inhalation</vt:lpstr>
      <vt:lpstr>Inhalation</vt:lpstr>
      <vt:lpstr>Inhalation</vt:lpstr>
      <vt:lpstr>Inhalation</vt:lpstr>
      <vt:lpstr>Exhalation</vt:lpstr>
      <vt:lpstr>Exhalation</vt:lpstr>
      <vt:lpstr>Exhalation</vt:lpstr>
      <vt:lpstr>Exhalation</vt:lpstr>
      <vt:lpstr>Voice Production</vt:lpstr>
      <vt:lpstr>Voice Production</vt:lpstr>
      <vt:lpstr>Voice Production</vt:lpstr>
      <vt:lpstr>Voice Production</vt:lpstr>
      <vt:lpstr>Voice Production</vt:lpstr>
      <vt:lpstr>Voice Production</vt:lpstr>
      <vt:lpstr>Voice Production</vt:lpstr>
      <vt:lpstr>Tongue Twister</vt:lpstr>
    </vt:vector>
  </TitlesOfParts>
  <Company>HISD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Voice Production</dc:title>
  <dc:creator>HISD</dc:creator>
  <cp:lastModifiedBy>Administrator</cp:lastModifiedBy>
  <cp:revision>8</cp:revision>
  <dcterms:created xsi:type="dcterms:W3CDTF">2011-09-07T20:40:37Z</dcterms:created>
  <dcterms:modified xsi:type="dcterms:W3CDTF">2015-08-24T16:34:27Z</dcterms:modified>
</cp:coreProperties>
</file>